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99" r:id="rId2"/>
    <p:sldId id="300" r:id="rId3"/>
    <p:sldId id="282" r:id="rId4"/>
    <p:sldId id="388" r:id="rId5"/>
    <p:sldId id="333" r:id="rId6"/>
    <p:sldId id="389" r:id="rId7"/>
    <p:sldId id="372" r:id="rId8"/>
    <p:sldId id="311" r:id="rId9"/>
    <p:sldId id="378" r:id="rId10"/>
    <p:sldId id="379" r:id="rId11"/>
    <p:sldId id="381" r:id="rId12"/>
    <p:sldId id="387" r:id="rId13"/>
    <p:sldId id="383" r:id="rId14"/>
    <p:sldId id="373" r:id="rId15"/>
    <p:sldId id="380" r:id="rId16"/>
    <p:sldId id="384" r:id="rId17"/>
    <p:sldId id="385" r:id="rId18"/>
    <p:sldId id="371" r:id="rId19"/>
    <p:sldId id="382" r:id="rId20"/>
  </p:sldIdLst>
  <p:sldSz cx="12192000" cy="6858000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A99E"/>
    <a:srgbClr val="FFFFFF"/>
    <a:srgbClr val="F9F9F9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10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1819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618" cy="3559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797708" y="0"/>
            <a:ext cx="4434617" cy="3559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B4B32-3D49-4267-84B8-256ED19D3DA8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748143"/>
            <a:ext cx="4434618" cy="3559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797708" y="6748143"/>
            <a:ext cx="4434617" cy="3559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9F43B-7D10-4F66-B773-FF15350E4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83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6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12FFC688-D817-463F-B4EF-03772FE6DBCA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4025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830"/>
            <a:ext cx="8187690" cy="2797225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6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F0BA587-3C4A-44C0-A433-C8C21FC92E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54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E87C-0CE1-4FEB-A20F-FEF8F086C663}" type="datetime1">
              <a:rPr lang="ko-KR" altLang="en-US" smtClean="0"/>
              <a:t>2022-06-30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69A10-D9F2-472E-ABB4-9118484576DB}" type="datetime1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2AB8-A1B6-4C40-BAF0-7FCAEA140AE9}" type="datetime1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632A-D7D2-4501-9EA7-FE0C2DC2602B}" type="datetime1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7881C-451F-4689-B7C2-816819099B03}" type="datetime1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25C7-9DD4-4A08-915B-7C21E32489A7}" type="datetime1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C024B-ADAC-4382-8162-500886A6DEF2}" type="datetime1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E0D03-B06B-49D5-901A-BB1C28E37CDF}" type="datetime1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552" y="5596726"/>
            <a:ext cx="1019386" cy="1019386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10448382" y="5596726"/>
            <a:ext cx="1001725" cy="1019386"/>
          </a:xfrm>
          <a:prstGeom prst="rect">
            <a:avLst/>
          </a:prstGeom>
          <a:solidFill>
            <a:srgbClr val="F9F9F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645D4-D040-4891-99A4-9DB9A01F201A}" type="datetime1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57480" y="6356350"/>
            <a:ext cx="184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39E2BF7-8C95-493C-869F-39FDC2057C80}" type="slidenum">
              <a:rPr lang="ko-KR" altLang="en-US" smtClean="0">
                <a:solidFill>
                  <a:schemeClr val="accent5"/>
                </a:solidFill>
              </a:rPr>
              <a:t>‹#›</a:t>
            </a:fld>
            <a:r>
              <a:rPr lang="ko-KR" altLang="en-US" dirty="0" smtClean="0">
                <a:solidFill>
                  <a:schemeClr val="accent5"/>
                </a:solidFill>
              </a:rPr>
              <a:t> </a:t>
            </a:r>
            <a:r>
              <a:rPr lang="en-US" altLang="ko-KR" dirty="0" smtClean="0">
                <a:solidFill>
                  <a:schemeClr val="accent5"/>
                </a:solidFill>
              </a:rPr>
              <a:t>/ 18</a:t>
            </a:r>
            <a:endParaRPr lang="ko-KR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D149-AC8B-4500-A0ED-1B4542E58FDA}" type="datetime1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0F48B-817E-47B2-897C-0D0086F0D9AD}" type="datetime1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C4C6A-CC42-4CCC-8F99-A257DCDD6A5A}" type="datetime1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5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res.heraldm.com/phpwas/restmb_idxmake.php?idx=142&amp;simg=%2Fcontent%2Fimage%2F2019%2F07%2F08%2F20190708000487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947295"/>
          </a:xfrm>
          <a:prstGeom prst="rect">
            <a:avLst/>
          </a:prstGeom>
          <a:solidFill>
            <a:schemeClr val="accent6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97179" y="2354060"/>
            <a:ext cx="10102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ICT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활용 </a:t>
            </a:r>
            <a:r>
              <a:rPr lang="ko-KR" altLang="en-US" sz="3200" b="1" dirty="0" err="1" smtClean="0">
                <a:solidFill>
                  <a:schemeClr val="bg1"/>
                </a:solidFill>
              </a:rPr>
              <a:t>스마트팜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 관리 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SW</a:t>
            </a:r>
            <a:br>
              <a:rPr lang="en-US" altLang="ko-KR" sz="3200" b="1" dirty="0" smtClean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with C#, Arduino, MySQL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4704080" y="3715172"/>
            <a:ext cx="2783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2</a:t>
            </a:r>
            <a:r>
              <a:rPr lang="ko-KR" altLang="en-US" sz="1600" dirty="0" smtClean="0">
                <a:solidFill>
                  <a:schemeClr val="bg1"/>
                </a:solidFill>
              </a:rPr>
              <a:t>조 조현준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김덕민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김기원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600" y="158119"/>
            <a:ext cx="5280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MES </a:t>
            </a:r>
            <a:r>
              <a:rPr lang="ko-KR" altLang="en-US" sz="14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활용 디지털 스마트팩토리 구축 </a:t>
            </a:r>
            <a:r>
              <a:rPr lang="ko-KR" altLang="en-US" sz="14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전문가</a:t>
            </a:r>
            <a:r>
              <a:rPr lang="en-US" altLang="ko-KR" sz="14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과정 </a:t>
            </a:r>
            <a:r>
              <a:rPr lang="en-US" altLang="ko-KR" sz="11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1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21.12.21~22.07.04)</a:t>
            </a:r>
            <a:endParaRPr lang="ko-KR" altLang="en-US" sz="1400" spc="-15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31548" t="15873" r="6151" b="48942"/>
          <a:stretch/>
        </p:blipFill>
        <p:spPr>
          <a:xfrm>
            <a:off x="1178593" y="2382250"/>
            <a:ext cx="3663950" cy="15658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9" t="5402" r="18431" b="44088"/>
          <a:stretch/>
        </p:blipFill>
        <p:spPr>
          <a:xfrm>
            <a:off x="1178593" y="4331865"/>
            <a:ext cx="3663950" cy="156581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766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err="1">
                <a:solidFill>
                  <a:schemeClr val="accent4"/>
                </a:solidFill>
                <a:latin typeface="MS Reference Sans Serif" panose="020B0604030504040204" pitchFamily="34" charset="0"/>
              </a:rPr>
              <a:t>Buillding</a:t>
            </a:r>
            <a:r>
              <a:rPr lang="en-US" altLang="ko-KR" sz="1400" spc="-150" dirty="0">
                <a:solidFill>
                  <a:schemeClr val="accent4"/>
                </a:solidFill>
                <a:latin typeface="MS Reference Sans Serif" panose="020B0604030504040204" pitchFamily="34" charset="0"/>
              </a:rPr>
              <a:t> management</a:t>
            </a:r>
            <a:endParaRPr lang="ko-KR" altLang="en-US" sz="1400" spc="-150" dirty="0">
              <a:solidFill>
                <a:schemeClr val="accent4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2.2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4359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Arduino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989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4"/>
                </a:solidFill>
              </a:rPr>
              <a:t>조도 센서 및 </a:t>
            </a:r>
            <a:r>
              <a:rPr lang="en-US" altLang="ko-KR" sz="1400" dirty="0" smtClean="0">
                <a:solidFill>
                  <a:schemeClr val="accent4"/>
                </a:solidFill>
              </a:rPr>
              <a:t>LED </a:t>
            </a:r>
            <a:r>
              <a:rPr lang="ko-KR" altLang="en-US" sz="1400" dirty="0" smtClean="0">
                <a:solidFill>
                  <a:schemeClr val="accent4"/>
                </a:solidFill>
              </a:rPr>
              <a:t>제어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71171" y="1661960"/>
            <a:ext cx="21578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solidFill>
                  <a:schemeClr val="accent4"/>
                </a:solidFill>
              </a:rPr>
              <a:t>Arduino UNO</a:t>
            </a:r>
            <a:endParaRPr lang="ko-KR" altLang="en-US" sz="2200" dirty="0">
              <a:solidFill>
                <a:schemeClr val="accent4"/>
              </a:solidFill>
            </a:endParaRPr>
          </a:p>
        </p:txBody>
      </p:sp>
      <p:sp>
        <p:nvSpPr>
          <p:cNvPr id="72" name="AutoShape 2" descr="visual 스튜디오 아이콘 - ico,png,icns,무료 아이콘 다운로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3" name="AutoShape 4" descr="visual 스튜디오 아이콘 - ico,png,icns,무료 아이콘 다운로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 descr="아두이노 기초 1강 - 아두이노란?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18" y="1794054"/>
            <a:ext cx="603053" cy="45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직사각형 53"/>
          <p:cNvSpPr/>
          <p:nvPr/>
        </p:nvSpPr>
        <p:spPr>
          <a:xfrm>
            <a:off x="1178593" y="2379494"/>
            <a:ext cx="3663950" cy="1565815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667285" y="5974695"/>
            <a:ext cx="2863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&lt;LED ON/OFF&gt;</a:t>
            </a:r>
            <a:endParaRPr lang="ko-KR" altLang="en-US" sz="1600" dirty="0"/>
          </a:p>
        </p:txBody>
      </p:sp>
      <p:sp>
        <p:nvSpPr>
          <p:cNvPr id="45" name="직사각형 44"/>
          <p:cNvSpPr/>
          <p:nvPr/>
        </p:nvSpPr>
        <p:spPr>
          <a:xfrm>
            <a:off x="1178593" y="4331864"/>
            <a:ext cx="3663950" cy="1565815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942" y="2470948"/>
            <a:ext cx="5575763" cy="29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7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766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err="1">
                <a:solidFill>
                  <a:schemeClr val="accent4"/>
                </a:solidFill>
                <a:latin typeface="MS Reference Sans Serif" panose="020B0604030504040204" pitchFamily="34" charset="0"/>
              </a:rPr>
              <a:t>Buillding</a:t>
            </a:r>
            <a:r>
              <a:rPr lang="en-US" altLang="ko-KR" sz="1400" spc="-150" dirty="0">
                <a:solidFill>
                  <a:schemeClr val="accent4"/>
                </a:solidFill>
                <a:latin typeface="MS Reference Sans Serif" panose="020B0604030504040204" pitchFamily="34" charset="0"/>
              </a:rPr>
              <a:t> management</a:t>
            </a:r>
            <a:endParaRPr lang="ko-KR" altLang="en-US" sz="1400" spc="-150" dirty="0">
              <a:solidFill>
                <a:schemeClr val="accent4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3849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Arduino Code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accent4"/>
                </a:solidFill>
              </a:rPr>
              <a:t>온습도</a:t>
            </a:r>
            <a:r>
              <a:rPr lang="ko-KR" altLang="en-US" sz="1400" dirty="0" smtClean="0">
                <a:solidFill>
                  <a:schemeClr val="accent4"/>
                </a:solidFill>
              </a:rPr>
              <a:t> 데이터 송수신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71171" y="1661960"/>
            <a:ext cx="21578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solidFill>
                  <a:schemeClr val="accent4"/>
                </a:solidFill>
              </a:rPr>
              <a:t>Arduino UNO</a:t>
            </a:r>
            <a:endParaRPr lang="ko-KR" altLang="en-US" sz="2200" dirty="0">
              <a:solidFill>
                <a:schemeClr val="accent4"/>
              </a:solidFill>
            </a:endParaRPr>
          </a:p>
        </p:txBody>
      </p:sp>
      <p:sp>
        <p:nvSpPr>
          <p:cNvPr id="72" name="AutoShape 2" descr="visual 스튜디오 아이콘 - ico,png,icns,무료 아이콘 다운로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3" name="AutoShape 4" descr="visual 스튜디오 아이콘 - ico,png,icns,무료 아이콘 다운로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 descr="아두이노 기초 1강 - 아두이노란?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18" y="1794054"/>
            <a:ext cx="603053" cy="45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343" y="3040487"/>
            <a:ext cx="2390775" cy="8763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435" y="4624823"/>
            <a:ext cx="5845570" cy="85608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8" t="4816" r="34467"/>
          <a:stretch/>
        </p:blipFill>
        <p:spPr>
          <a:xfrm rot="5400000">
            <a:off x="1275104" y="2445363"/>
            <a:ext cx="4150124" cy="415054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71171" y="2435316"/>
            <a:ext cx="4163056" cy="417063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78569" y="4158762"/>
            <a:ext cx="597877" cy="6418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5125916" y="4293361"/>
            <a:ext cx="764349" cy="29344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163408" y="2111623"/>
            <a:ext cx="2267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&lt;</a:t>
            </a:r>
            <a:r>
              <a:rPr lang="ko-KR" altLang="en-US" sz="1600" dirty="0" err="1" smtClean="0"/>
              <a:t>아두이노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Code&gt;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6130435" y="4248249"/>
            <a:ext cx="2267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&lt;C#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Code&gt;</a:t>
            </a:r>
            <a:endParaRPr lang="ko-KR" altLang="en-US" sz="16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408" y="2488197"/>
            <a:ext cx="41243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5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5" name="이등변 삼각형 4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47259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3</a:t>
            </a:r>
            <a:r>
              <a:rPr lang="en-US" altLang="ko-KR" sz="8000" b="1" spc="-150" dirty="0" smtClean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. C#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3464" y="3541759"/>
            <a:ext cx="3800336" cy="769441"/>
            <a:chOff x="510077" y="2691080"/>
            <a:chExt cx="3800336" cy="769441"/>
          </a:xfrm>
        </p:grpSpPr>
        <p:sp>
          <p:nvSpPr>
            <p:cNvPr id="15" name="TextBox 14"/>
            <p:cNvSpPr txBox="1"/>
            <p:nvPr/>
          </p:nvSpPr>
          <p:spPr>
            <a:xfrm>
              <a:off x="510077" y="2691080"/>
              <a:ext cx="307808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 smtClean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Description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32326" y="2691080"/>
              <a:ext cx="307808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 smtClean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Description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503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err="1">
                <a:solidFill>
                  <a:schemeClr val="accent4"/>
                </a:solidFill>
                <a:latin typeface="MS Reference Sans Serif" panose="020B0604030504040204" pitchFamily="34" charset="0"/>
              </a:rPr>
              <a:t>Buillding</a:t>
            </a:r>
            <a:r>
              <a:rPr lang="en-US" altLang="ko-KR" sz="1400" spc="-150" dirty="0">
                <a:solidFill>
                  <a:schemeClr val="accent4"/>
                </a:solidFill>
                <a:latin typeface="MS Reference Sans Serif" panose="020B0604030504040204" pitchFamily="34" charset="0"/>
              </a:rPr>
              <a:t> management</a:t>
            </a:r>
            <a:endParaRPr lang="ko-KR" altLang="en-US" sz="1400" spc="-150" dirty="0">
              <a:solidFill>
                <a:schemeClr val="accent4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682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C#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사용자 관리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accent4"/>
                </a:solidFill>
              </a:rPr>
              <a:t>Form </a:t>
            </a:r>
            <a:r>
              <a:rPr lang="ko-KR" altLang="en-US" sz="1400" spc="-150" dirty="0" smtClean="0">
                <a:solidFill>
                  <a:schemeClr val="accent4"/>
                </a:solidFill>
              </a:rPr>
              <a:t>및 기능 설명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290" y="211742"/>
            <a:ext cx="2095257" cy="285311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290" y="3454356"/>
            <a:ext cx="2240546" cy="29480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9944" y="2088830"/>
            <a:ext cx="2189133" cy="494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4"/>
                </a:solidFill>
              </a:rPr>
              <a:t>0. </a:t>
            </a:r>
            <a:r>
              <a:rPr lang="ko-KR" altLang="en-US" sz="2000" dirty="0" smtClean="0">
                <a:solidFill>
                  <a:schemeClr val="accent4"/>
                </a:solidFill>
              </a:rPr>
              <a:t>로그인 화면</a:t>
            </a:r>
            <a:endParaRPr lang="en-US" altLang="ko-KR" sz="2000" dirty="0" smtClean="0">
              <a:solidFill>
                <a:schemeClr val="accent4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03293" y="819150"/>
            <a:ext cx="3564366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4"/>
                </a:solidFill>
              </a:rPr>
              <a:t>2-1. </a:t>
            </a:r>
            <a:r>
              <a:rPr lang="ko-KR" altLang="en-US" sz="2000" dirty="0" smtClean="0">
                <a:solidFill>
                  <a:schemeClr val="accent4"/>
                </a:solidFill>
              </a:rPr>
              <a:t>사용자 수정 화면</a:t>
            </a:r>
            <a:endParaRPr lang="en-US" altLang="ko-KR" sz="2000" dirty="0" smtClean="0">
              <a:solidFill>
                <a:schemeClr val="accent4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854" y="2120351"/>
            <a:ext cx="3691908" cy="273516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354868" y="1647834"/>
            <a:ext cx="35643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4"/>
                </a:solidFill>
              </a:rPr>
              <a:t>1-1. </a:t>
            </a:r>
            <a:r>
              <a:rPr lang="ko-KR" altLang="en-US" sz="2000" dirty="0" smtClean="0">
                <a:solidFill>
                  <a:schemeClr val="accent4"/>
                </a:solidFill>
              </a:rPr>
              <a:t>사용자 관리 화면</a:t>
            </a:r>
            <a:endParaRPr lang="en-US" altLang="ko-KR" sz="2000" dirty="0" smtClean="0">
              <a:solidFill>
                <a:schemeClr val="accent4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243" y="2554649"/>
            <a:ext cx="2601286" cy="2157608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2455103" y="3101692"/>
            <a:ext cx="621323" cy="11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2380957" y="3048000"/>
            <a:ext cx="106211" cy="1097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9566836" y="3862973"/>
            <a:ext cx="35643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4"/>
                </a:solidFill>
              </a:rPr>
              <a:t>2-2. </a:t>
            </a:r>
            <a:r>
              <a:rPr lang="ko-KR" altLang="en-US" sz="2000" dirty="0" smtClean="0">
                <a:solidFill>
                  <a:schemeClr val="accent4"/>
                </a:solidFill>
              </a:rPr>
              <a:t>사용자 삭제 화면</a:t>
            </a:r>
            <a:endParaRPr lang="en-US" altLang="ko-KR" sz="2000" dirty="0" smtClean="0">
              <a:solidFill>
                <a:schemeClr val="accent4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5820508" y="1488768"/>
            <a:ext cx="1424354" cy="16129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791867" y="3332930"/>
            <a:ext cx="1505782" cy="1614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5738762" y="3052924"/>
            <a:ext cx="106211" cy="1097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5738762" y="3325662"/>
            <a:ext cx="106211" cy="1097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58" y="4882535"/>
            <a:ext cx="4709376" cy="17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7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err="1">
                <a:solidFill>
                  <a:schemeClr val="accent4"/>
                </a:solidFill>
                <a:latin typeface="MS Reference Sans Serif" panose="020B0604030504040204" pitchFamily="34" charset="0"/>
              </a:rPr>
              <a:t>Buillding</a:t>
            </a:r>
            <a:r>
              <a:rPr lang="en-US" altLang="ko-KR" sz="1400" spc="-150" dirty="0">
                <a:solidFill>
                  <a:schemeClr val="accent4"/>
                </a:solidFill>
                <a:latin typeface="MS Reference Sans Serif" panose="020B0604030504040204" pitchFamily="34" charset="0"/>
              </a:rPr>
              <a:t> management</a:t>
            </a:r>
            <a:endParaRPr lang="ko-KR" altLang="en-US" sz="1400" spc="-150" dirty="0">
              <a:solidFill>
                <a:schemeClr val="accent4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2.2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3166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C#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모니터링 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accent4"/>
                </a:solidFill>
              </a:rPr>
              <a:t>Form </a:t>
            </a:r>
            <a:r>
              <a:rPr lang="ko-KR" altLang="en-US" sz="1400" spc="-150" dirty="0" smtClean="0">
                <a:solidFill>
                  <a:schemeClr val="accent4"/>
                </a:solidFill>
              </a:rPr>
              <a:t>및 기능 설명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86" y="2361621"/>
            <a:ext cx="2601286" cy="215760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540" y="4089842"/>
            <a:ext cx="5242675" cy="2748793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stCxn id="24" idx="4"/>
          </p:cNvCxnSpPr>
          <p:nvPr/>
        </p:nvCxnSpPr>
        <p:spPr>
          <a:xfrm rot="16200000" flipH="1">
            <a:off x="1929337" y="3819531"/>
            <a:ext cx="1587664" cy="237334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65547" y="1836687"/>
            <a:ext cx="2189133" cy="494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4"/>
                </a:solidFill>
              </a:rPr>
              <a:t>0. </a:t>
            </a:r>
            <a:r>
              <a:rPr lang="ko-KR" altLang="en-US" sz="2000" dirty="0" smtClean="0">
                <a:solidFill>
                  <a:schemeClr val="accent4"/>
                </a:solidFill>
              </a:rPr>
              <a:t>로그인 화면</a:t>
            </a:r>
            <a:endParaRPr lang="en-US" altLang="ko-KR" sz="2000" dirty="0" smtClean="0">
              <a:solidFill>
                <a:schemeClr val="accent4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60911" y="3772302"/>
            <a:ext cx="35643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4"/>
                </a:solidFill>
              </a:rPr>
              <a:t>1-3. </a:t>
            </a:r>
            <a:r>
              <a:rPr lang="ko-KR" altLang="en-US" sz="2000" dirty="0" err="1" smtClean="0">
                <a:solidFill>
                  <a:schemeClr val="accent4"/>
                </a:solidFill>
              </a:rPr>
              <a:t>스마트팜</a:t>
            </a:r>
            <a:r>
              <a:rPr lang="ko-KR" altLang="en-US" sz="2000" dirty="0" smtClean="0">
                <a:solidFill>
                  <a:schemeClr val="accent4"/>
                </a:solidFill>
              </a:rPr>
              <a:t> 모니터링 화면</a:t>
            </a:r>
            <a:endParaRPr lang="en-US" altLang="ko-KR" sz="2000" dirty="0" smtClean="0">
              <a:solidFill>
                <a:schemeClr val="accent4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81886" y="4089842"/>
            <a:ext cx="109220" cy="1225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434" y="232299"/>
            <a:ext cx="2177870" cy="301039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175342" y="341437"/>
            <a:ext cx="2044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4"/>
                </a:solidFill>
              </a:rPr>
              <a:t>1-2.</a:t>
            </a:r>
          </a:p>
          <a:p>
            <a:pPr algn="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4"/>
                </a:solidFill>
              </a:rPr>
              <a:t>회원가입 화면</a:t>
            </a:r>
            <a:r>
              <a:rPr lang="en-US" altLang="ko-KR" sz="2000" dirty="0" smtClean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34" name="타원 33"/>
          <p:cNvSpPr/>
          <p:nvPr/>
        </p:nvSpPr>
        <p:spPr>
          <a:xfrm>
            <a:off x="2258793" y="4049301"/>
            <a:ext cx="142013" cy="1261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꺾인 연결선 35"/>
          <p:cNvCxnSpPr>
            <a:stCxn id="34" idx="6"/>
          </p:cNvCxnSpPr>
          <p:nvPr/>
        </p:nvCxnSpPr>
        <p:spPr>
          <a:xfrm flipV="1">
            <a:off x="2400806" y="2235200"/>
            <a:ext cx="4818628" cy="1877156"/>
          </a:xfrm>
          <a:prstGeom prst="bentConnector3">
            <a:avLst>
              <a:gd name="adj1" fmla="val 2331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277" y="3463413"/>
            <a:ext cx="3989831" cy="151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3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err="1">
                <a:solidFill>
                  <a:schemeClr val="accent4"/>
                </a:solidFill>
                <a:latin typeface="MS Reference Sans Serif" panose="020B0604030504040204" pitchFamily="34" charset="0"/>
              </a:rPr>
              <a:t>Buillding</a:t>
            </a:r>
            <a:r>
              <a:rPr lang="en-US" altLang="ko-KR" sz="1400" spc="-150" dirty="0">
                <a:solidFill>
                  <a:schemeClr val="accent4"/>
                </a:solidFill>
                <a:latin typeface="MS Reference Sans Serif" panose="020B0604030504040204" pitchFamily="34" charset="0"/>
              </a:rPr>
              <a:t> management</a:t>
            </a:r>
            <a:endParaRPr lang="ko-KR" altLang="en-US" sz="1400" spc="-150" dirty="0">
              <a:solidFill>
                <a:schemeClr val="accent4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5952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C# DB, Arduino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연동</a:t>
            </a:r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886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accent4"/>
                </a:solidFill>
              </a:rPr>
              <a:t>Code</a:t>
            </a:r>
            <a:r>
              <a:rPr lang="ko-KR" altLang="en-US" sz="1400" spc="-150" dirty="0" smtClean="0">
                <a:solidFill>
                  <a:schemeClr val="accent4"/>
                </a:solidFill>
              </a:rPr>
              <a:t> 설명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59" y="1926847"/>
            <a:ext cx="11152277" cy="11814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929" y="4101442"/>
            <a:ext cx="5594138" cy="1358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001430" y="3108287"/>
            <a:ext cx="2189133" cy="49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/>
              <a:t>&lt; C#, DB </a:t>
            </a:r>
            <a:r>
              <a:rPr lang="ko-KR" altLang="en-US" sz="2000" dirty="0" smtClean="0"/>
              <a:t>연동 </a:t>
            </a:r>
            <a:r>
              <a:rPr lang="en-US" altLang="ko-KR" sz="2000" dirty="0" smtClean="0"/>
              <a:t>&gt;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96075" y="5594433"/>
            <a:ext cx="3799846" cy="49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/>
              <a:t>&lt; C#, Arduino </a:t>
            </a:r>
            <a:r>
              <a:rPr lang="en-US" altLang="ko-KR" sz="2000" dirty="0" err="1" smtClean="0"/>
              <a:t>Serialport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연동 </a:t>
            </a:r>
            <a:r>
              <a:rPr lang="en-US" altLang="ko-KR" sz="2000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8200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2" y="1812627"/>
            <a:ext cx="8398754" cy="336125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err="1">
                <a:solidFill>
                  <a:schemeClr val="accent4"/>
                </a:solidFill>
                <a:latin typeface="MS Reference Sans Serif" panose="020B0604030504040204" pitchFamily="34" charset="0"/>
              </a:rPr>
              <a:t>Buillding</a:t>
            </a:r>
            <a:r>
              <a:rPr lang="en-US" altLang="ko-KR" sz="1400" spc="-150" dirty="0">
                <a:solidFill>
                  <a:schemeClr val="accent4"/>
                </a:solidFill>
                <a:latin typeface="MS Reference Sans Serif" panose="020B0604030504040204" pitchFamily="34" charset="0"/>
              </a:rPr>
              <a:t> management</a:t>
            </a:r>
            <a:endParaRPr lang="ko-KR" altLang="en-US" sz="1400" spc="-150" dirty="0">
              <a:solidFill>
                <a:schemeClr val="accent4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2.3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627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C# DB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연동</a:t>
            </a:r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accent4"/>
                </a:solidFill>
              </a:rPr>
              <a:t>적정 </a:t>
            </a:r>
            <a:r>
              <a:rPr lang="ko-KR" altLang="en-US" sz="1400" spc="-150" dirty="0" err="1" smtClean="0">
                <a:solidFill>
                  <a:schemeClr val="accent4"/>
                </a:solidFill>
              </a:rPr>
              <a:t>온습도</a:t>
            </a:r>
            <a:r>
              <a:rPr lang="ko-KR" altLang="en-US" sz="1400" spc="-150" dirty="0" smtClean="0">
                <a:solidFill>
                  <a:schemeClr val="accent4"/>
                </a:solidFill>
              </a:rPr>
              <a:t> 범위 초과 시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1033" y="5071212"/>
            <a:ext cx="5728743" cy="49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/>
              <a:t>&lt; </a:t>
            </a:r>
            <a:r>
              <a:rPr lang="ko-KR" altLang="en-US" sz="2000" dirty="0" smtClean="0"/>
              <a:t>적정 </a:t>
            </a:r>
            <a:r>
              <a:rPr lang="ko-KR" altLang="en-US" sz="2000" dirty="0" err="1" smtClean="0"/>
              <a:t>온습도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초과시 </a:t>
            </a:r>
            <a:r>
              <a:rPr lang="en-US" altLang="ko-KR" sz="2000" dirty="0" err="1" smtClean="0"/>
              <a:t>waringTBL</a:t>
            </a:r>
            <a:r>
              <a:rPr lang="ko-KR" altLang="en-US" sz="2000" dirty="0" smtClean="0"/>
              <a:t>에 </a:t>
            </a:r>
            <a:r>
              <a:rPr lang="en-US" altLang="ko-KR" sz="2000" dirty="0" smtClean="0"/>
              <a:t>insert&gt;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981" y="3217571"/>
            <a:ext cx="3288779" cy="231512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096000" y="1642824"/>
            <a:ext cx="6096000" cy="646331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ko-KR" altLang="en-US" dirty="0"/>
              <a:t>온도 &lt;-18, 25-&gt; 일 </a:t>
            </a:r>
            <a:r>
              <a:rPr lang="ko-KR" altLang="en-US" dirty="0" smtClean="0"/>
              <a:t>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오류 테이블에 데이터 생성</a:t>
            </a:r>
          </a:p>
          <a:p>
            <a:r>
              <a:rPr lang="ko-KR" altLang="en-US" dirty="0"/>
              <a:t>습도 &lt;-45, 80-&gt; </a:t>
            </a:r>
            <a:r>
              <a:rPr lang="ko-KR" altLang="en-US" dirty="0" smtClean="0"/>
              <a:t>일 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오류 테이블에 데이터 생성</a:t>
            </a:r>
          </a:p>
        </p:txBody>
      </p:sp>
      <p:sp>
        <p:nvSpPr>
          <p:cNvPr id="16" name="오른쪽 화살표 15"/>
          <p:cNvSpPr/>
          <p:nvPr/>
        </p:nvSpPr>
        <p:spPr>
          <a:xfrm flipH="1">
            <a:off x="5415616" y="1780531"/>
            <a:ext cx="567160" cy="32953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658584" y="5348211"/>
            <a:ext cx="3163746" cy="49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/>
              <a:t>&lt; DB</a:t>
            </a:r>
            <a:r>
              <a:rPr lang="ko-KR" altLang="en-US" sz="2000" dirty="0" smtClean="0"/>
              <a:t>의 </a:t>
            </a:r>
            <a:r>
              <a:rPr lang="en-US" altLang="ko-KR" sz="2000" dirty="0" err="1" smtClean="0"/>
              <a:t>waringTBL</a:t>
            </a:r>
            <a:r>
              <a:rPr lang="en-US" altLang="ko-KR" sz="2000" dirty="0" smtClean="0"/>
              <a:t> &gt;</a:t>
            </a:r>
          </a:p>
        </p:txBody>
      </p:sp>
    </p:spTree>
    <p:extLst>
      <p:ext uri="{BB962C8B-B14F-4D97-AF65-F5344CB8AC3E}">
        <p14:creationId xmlns:p14="http://schemas.microsoft.com/office/powerpoint/2010/main" val="26223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3787512" cy="769441"/>
            <a:chOff x="510077" y="2691080"/>
            <a:chExt cx="3787512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30652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 smtClean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Conclusion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30652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 smtClean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Conclusion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</a:t>
            </a:r>
            <a:r>
              <a:rPr lang="en-US" altLang="ko-KR" sz="8000" b="1" spc="-150" dirty="0" smtClean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4.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204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2274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err="1">
                <a:solidFill>
                  <a:schemeClr val="accent4"/>
                </a:solidFill>
                <a:latin typeface="MS Reference Sans Serif" panose="020B0604030504040204" pitchFamily="34" charset="0"/>
              </a:rPr>
              <a:t>ColorScale</a:t>
            </a:r>
            <a:r>
              <a:rPr lang="en-US" altLang="ko-KR" sz="1400" spc="-150" dirty="0">
                <a:solidFill>
                  <a:schemeClr val="accent4"/>
                </a:solidFill>
                <a:latin typeface="MS Reference Sans Serif" panose="020B0604030504040204" pitchFamily="34" charset="0"/>
              </a:rPr>
              <a:t> Image Processing</a:t>
            </a:r>
            <a:endParaRPr lang="ko-KR" altLang="en-US" sz="1400" spc="-150" dirty="0">
              <a:solidFill>
                <a:schemeClr val="accent4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915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결론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228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accent4"/>
                </a:solidFill>
              </a:rPr>
              <a:t>느낀점</a:t>
            </a:r>
            <a:r>
              <a:rPr lang="en-US" altLang="ko-KR" sz="1400" dirty="0" smtClean="0">
                <a:solidFill>
                  <a:schemeClr val="accent4"/>
                </a:solidFill>
              </a:rPr>
              <a:t>, </a:t>
            </a:r>
            <a:r>
              <a:rPr lang="ko-KR" altLang="en-US" sz="1400" dirty="0" smtClean="0">
                <a:solidFill>
                  <a:schemeClr val="accent4"/>
                </a:solidFill>
              </a:rPr>
              <a:t>한계점</a:t>
            </a:r>
            <a:r>
              <a:rPr lang="en-US" altLang="ko-KR" sz="1400" dirty="0" smtClean="0">
                <a:solidFill>
                  <a:schemeClr val="accent4"/>
                </a:solidFill>
              </a:rPr>
              <a:t>, </a:t>
            </a:r>
            <a:r>
              <a:rPr lang="ko-KR" altLang="en-US" sz="1400" dirty="0" smtClean="0">
                <a:solidFill>
                  <a:schemeClr val="accent4"/>
                </a:solidFill>
              </a:rPr>
              <a:t>발전 방향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595086" y="3401751"/>
            <a:ext cx="0" cy="692654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24002" y="1992880"/>
            <a:ext cx="791701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C#</a:t>
            </a:r>
            <a:r>
              <a:rPr lang="ko-KR" altLang="en-US" sz="1600" dirty="0" smtClean="0"/>
              <a:t>과 </a:t>
            </a:r>
            <a:r>
              <a:rPr lang="ko-KR" altLang="en-US" sz="1600" dirty="0" err="1" smtClean="0"/>
              <a:t>아두이노를</a:t>
            </a:r>
            <a:r>
              <a:rPr lang="ko-KR" altLang="en-US" sz="1600" dirty="0" smtClean="0"/>
              <a:t> 연동하면서 </a:t>
            </a:r>
            <a:r>
              <a:rPr lang="ko-KR" altLang="en-US" sz="1600" dirty="0" err="1" smtClean="0"/>
              <a:t>온습도</a:t>
            </a:r>
            <a:r>
              <a:rPr lang="ko-KR" altLang="en-US" sz="1600" dirty="0" smtClean="0"/>
              <a:t> 데이터를 어떻게 구분할지 고민이 필요함을 느낌</a:t>
            </a: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mtClean="0"/>
              <a:t>초기 설계와 주석을 통해 </a:t>
            </a:r>
            <a:r>
              <a:rPr lang="ko-KR" altLang="en-US" sz="1600" smtClean="0"/>
              <a:t>코드의 간결성이 중요하다고 느낌</a:t>
            </a:r>
            <a:endParaRPr lang="en-US" altLang="ko-KR" sz="1600" dirty="0" smtClean="0"/>
          </a:p>
        </p:txBody>
      </p:sp>
      <p:cxnSp>
        <p:nvCxnSpPr>
          <p:cNvPr id="19" name="직선 연결선 18"/>
          <p:cNvCxnSpPr/>
          <p:nvPr/>
        </p:nvCxnSpPr>
        <p:spPr>
          <a:xfrm>
            <a:off x="3598498" y="1986084"/>
            <a:ext cx="0" cy="980966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24001" y="4813567"/>
            <a:ext cx="791701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적정 </a:t>
            </a:r>
            <a:r>
              <a:rPr lang="ko-KR" altLang="en-US" sz="1600" dirty="0" err="1" smtClean="0"/>
              <a:t>온습도</a:t>
            </a:r>
            <a:r>
              <a:rPr lang="ko-KR" altLang="en-US" sz="1600" dirty="0" smtClean="0"/>
              <a:t> 범위를 벗어났을 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정상화를 할 수 있는 모듈을 추가함</a:t>
            </a: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현장에서도 특이사항을 알 수 있게 </a:t>
            </a:r>
            <a:r>
              <a:rPr lang="ko-KR" altLang="en-US" sz="1600" dirty="0" err="1" smtClean="0"/>
              <a:t>버저</a:t>
            </a:r>
            <a:r>
              <a:rPr lang="ko-KR" altLang="en-US" sz="1600" dirty="0" smtClean="0"/>
              <a:t> 등을 추가함</a:t>
            </a:r>
            <a:endParaRPr lang="en-US" altLang="ko-KR" sz="1600" dirty="0" smtClean="0"/>
          </a:p>
          <a:p>
            <a:pPr>
              <a:lnSpc>
                <a:spcPct val="120000"/>
              </a:lnSpc>
            </a:pPr>
            <a:r>
              <a:rPr lang="ko-KR" altLang="en-US" sz="1600" dirty="0" smtClean="0"/>
              <a:t>위의 기능을 추가하는 방식으로 프로그램을 개선할 수 있겠음</a:t>
            </a:r>
            <a:endParaRPr lang="en-US" altLang="ko-KR" sz="1600" dirty="0" smtClean="0"/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3595086" y="4787936"/>
            <a:ext cx="13313" cy="102999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14550" y="2071210"/>
            <a:ext cx="1854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 smtClean="0">
                <a:solidFill>
                  <a:schemeClr val="accent4"/>
                </a:solidFill>
              </a:rPr>
              <a:t>느낀점</a:t>
            </a:r>
            <a:endParaRPr lang="ko-KR" altLang="en-US" sz="4000" b="1" dirty="0">
              <a:solidFill>
                <a:schemeClr val="accent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36650" y="3431013"/>
            <a:ext cx="1854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b="1" dirty="0" smtClean="0">
                <a:solidFill>
                  <a:schemeClr val="accent4"/>
                </a:solidFill>
              </a:rPr>
              <a:t>한계점</a:t>
            </a:r>
            <a:endParaRPr lang="ko-KR" altLang="en-US" sz="4000" b="1" dirty="0">
              <a:solidFill>
                <a:schemeClr val="accent4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08399" y="3421661"/>
            <a:ext cx="7746638" cy="65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적정 </a:t>
            </a:r>
            <a:r>
              <a:rPr lang="ko-KR" altLang="en-US" sz="1600" dirty="0" err="1" smtClean="0"/>
              <a:t>온습도</a:t>
            </a:r>
            <a:r>
              <a:rPr lang="ko-KR" altLang="en-US" sz="1600" dirty="0" smtClean="0"/>
              <a:t> 범위를 벗어났을 때 피드백으로 </a:t>
            </a:r>
            <a:r>
              <a:rPr lang="ko-KR" altLang="en-US" sz="1600" dirty="0" err="1" smtClean="0"/>
              <a:t>아두이노에서</a:t>
            </a:r>
            <a:r>
              <a:rPr lang="ko-KR" altLang="en-US" sz="1600" dirty="0" smtClean="0"/>
              <a:t> 할 수 있는 것이 없음</a:t>
            </a: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C# </a:t>
            </a:r>
            <a:r>
              <a:rPr lang="ko-KR" altLang="en-US" sz="1600" dirty="0" err="1" smtClean="0"/>
              <a:t>아두이노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연결시</a:t>
            </a:r>
            <a:r>
              <a:rPr lang="ko-KR" altLang="en-US" sz="1600" dirty="0" smtClean="0"/>
              <a:t> 프로그램이 랜덤으로 닫힘</a:t>
            </a:r>
            <a:endParaRPr lang="en-US" altLang="ko-KR" sz="16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101600" y="4945043"/>
            <a:ext cx="3246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dirty="0" smtClean="0">
                <a:solidFill>
                  <a:schemeClr val="accent4"/>
                </a:solidFill>
              </a:rPr>
              <a:t>발전 방향</a:t>
            </a:r>
            <a:endParaRPr lang="ko-KR" altLang="en-US" sz="36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83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62466" y="364360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20037" y="2320161"/>
            <a:ext cx="23519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chemeClr val="accent4"/>
                </a:solidFill>
              </a:rPr>
              <a:t>Q&amp;A</a:t>
            </a:r>
            <a:endParaRPr lang="ko-KR" altLang="en-US" sz="8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48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6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S Reference Sans Serif" panose="020B0604030504040204" pitchFamily="34" charset="0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219200" y="1399585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142498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285694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3824" y="417671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166" y="2856948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</a:rPr>
              <a:t>하드웨어 구성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166" y="417671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</a:rPr>
              <a:t>소프트웨어 구성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59166" y="1797481"/>
            <a:ext cx="222491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Bookman Old Style" panose="02050604050505020204" pitchFamily="18" charset="0"/>
                <a:ea typeface="Noto Sans CJK KR Thin" panose="020B0200000000000000" pitchFamily="34" charset="-127"/>
                <a:cs typeface="Arial" panose="020B0604020202020204" pitchFamily="34" charset="0"/>
              </a:rPr>
              <a:t>프로그램 구성도</a:t>
            </a:r>
            <a:endParaRPr lang="en-US" altLang="ko-KR" sz="1400" spc="-150" dirty="0" smtClean="0">
              <a:solidFill>
                <a:schemeClr val="bg1"/>
              </a:solidFill>
              <a:latin typeface="Bookman Old Style" panose="02050604050505020204" pitchFamily="18" charset="0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 smtClean="0">
                <a:solidFill>
                  <a:schemeClr val="bg1"/>
                </a:solidFill>
                <a:latin typeface="Bookman Old Style" panose="02050604050505020204" pitchFamily="18" charset="0"/>
                <a:ea typeface="Noto Sans CJK KR Thin" panose="020B0200000000000000" pitchFamily="34" charset="-127"/>
                <a:cs typeface="Arial" panose="020B0604020202020204" pitchFamily="34" charset="0"/>
              </a:rPr>
              <a:t>C# </a:t>
            </a:r>
            <a:r>
              <a:rPr lang="ko-KR" altLang="en-US" sz="1400" spc="-150" dirty="0" smtClean="0">
                <a:solidFill>
                  <a:schemeClr val="bg1"/>
                </a:solidFill>
                <a:latin typeface="Bookman Old Style" panose="02050604050505020204" pitchFamily="18" charset="0"/>
                <a:ea typeface="Noto Sans CJK KR Thin" panose="020B0200000000000000" pitchFamily="34" charset="-127"/>
                <a:cs typeface="Arial" panose="020B0604020202020204" pitchFamily="34" charset="0"/>
              </a:rPr>
              <a:t>프로그램 설명</a:t>
            </a:r>
            <a:endParaRPr lang="en-US" altLang="ko-KR" sz="1400" spc="-150" dirty="0" smtClean="0">
              <a:solidFill>
                <a:schemeClr val="bg1"/>
              </a:solidFill>
              <a:latin typeface="Bookman Old Style" panose="02050604050505020204" pitchFamily="18" charset="0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 smtClean="0">
                <a:solidFill>
                  <a:schemeClr val="bg1"/>
                </a:solidFill>
                <a:latin typeface="Bookman Old Style" panose="02050604050505020204" pitchFamily="18" charset="0"/>
                <a:ea typeface="Noto Sans CJK KR Thin" panose="020B0200000000000000" pitchFamily="34" charset="-127"/>
                <a:cs typeface="Arial" panose="020B0604020202020204" pitchFamily="34" charset="0"/>
              </a:rPr>
              <a:t>Arduino </a:t>
            </a:r>
            <a:r>
              <a:rPr lang="ko-KR" altLang="en-US" sz="1400" spc="-150" dirty="0" smtClean="0">
                <a:solidFill>
                  <a:schemeClr val="bg1"/>
                </a:solidFill>
                <a:latin typeface="Bookman Old Style" panose="02050604050505020204" pitchFamily="18" charset="0"/>
                <a:ea typeface="Noto Sans CJK KR Thin" panose="020B0200000000000000" pitchFamily="34" charset="-127"/>
                <a:cs typeface="Arial" panose="020B0604020202020204" pitchFamily="34" charset="0"/>
              </a:rPr>
              <a:t>설명</a:t>
            </a:r>
            <a:endParaRPr lang="ko-KR" altLang="en-US" sz="1400" spc="-150" dirty="0">
              <a:solidFill>
                <a:schemeClr val="bg1"/>
              </a:solidFill>
              <a:latin typeface="Bookman Old Style" panose="02050604050505020204" pitchFamily="18" charset="0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16874" y="3213205"/>
            <a:ext cx="293213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Arduino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세팅</a:t>
            </a:r>
            <a:endParaRPr lang="en-US" altLang="ko-KR" sz="1400" spc="-150" dirty="0" smtClean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Arduino – LED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 err="1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Arudino</a:t>
            </a:r>
            <a:r>
              <a: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 Code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9200" y="28569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19200" y="4207343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59166" y="1429409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프로젝트 개요</a:t>
            </a:r>
            <a:endParaRPr lang="ko-KR" altLang="en-US" spc="-15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1600" y="158119"/>
            <a:ext cx="5280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MES </a:t>
            </a:r>
            <a:r>
              <a:rPr lang="ko-KR" altLang="en-US" sz="14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활용 디지털 스마트팩토리 구축 </a:t>
            </a:r>
            <a:r>
              <a:rPr lang="ko-KR" altLang="en-US" sz="14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전문가</a:t>
            </a:r>
            <a:r>
              <a:rPr lang="en-US" altLang="ko-KR" sz="14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과정 </a:t>
            </a:r>
            <a:r>
              <a:rPr lang="en-US" altLang="ko-KR" sz="11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(21.12.21~22.07.04)</a:t>
            </a:r>
            <a:endParaRPr lang="ko-KR" altLang="en-US" sz="1400" spc="-15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92227" y="4502025"/>
            <a:ext cx="293213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C</a:t>
            </a:r>
            <a:r>
              <a:rPr lang="en-US" altLang="ko-KR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# </a:t>
            </a:r>
            <a:r>
              <a: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– </a:t>
            </a: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사용자 관리 </a:t>
            </a:r>
            <a:endParaRPr lang="en-US" altLang="ko-KR" sz="1400" spc="-150" dirty="0" smtClean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C# – </a:t>
            </a: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모니터링</a:t>
            </a:r>
            <a:endParaRPr lang="en-US" altLang="ko-KR" sz="1400" spc="-150" dirty="0" smtClean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C# – DB, Arduino </a:t>
            </a: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연동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13824" y="551735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59166" y="551735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</a:rPr>
              <a:t>결론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219200" y="5547984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133600" y="5886691"/>
            <a:ext cx="2932134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err="1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느낀점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한계점</a:t>
            </a:r>
            <a:r>
              <a:rPr lang="en-US" altLang="ko-KR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, </a:t>
            </a: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보완점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4269117" cy="2099938"/>
            <a:chOff x="527769" y="1728426"/>
            <a:chExt cx="4269117" cy="2099938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3836832" cy="769441"/>
              <a:chOff x="471977" y="2691080"/>
              <a:chExt cx="3836832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07648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Introduction</a:t>
                </a:r>
                <a:endPara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6" y="2691080"/>
                <a:ext cx="307648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Introduction</a:t>
                </a:r>
                <a:endPara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426911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 smtClean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Program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1"/>
              <a:ext cx="4161886" cy="173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thumbs.dreamstime.com/z/smart-farm-concept-smart-farm-concept-technology-cattle-symbols-isometric-vector-illustration-12982866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59" y="2283371"/>
            <a:ext cx="3996320" cy="355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1600" y="158119"/>
            <a:ext cx="1060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accent4"/>
                </a:solidFill>
                <a:latin typeface="MS Reference Sans Serif" panose="020B0604030504040204" pitchFamily="34" charset="0"/>
              </a:rPr>
              <a:t>Smart Farm</a:t>
            </a:r>
            <a:endParaRPr lang="ko-KR" altLang="en-US" sz="1400" spc="-150" dirty="0">
              <a:solidFill>
                <a:schemeClr val="accent4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1.1	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프로젝트 개요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9252" y="1180991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 smtClean="0">
                <a:solidFill>
                  <a:schemeClr val="accent4"/>
                </a:solidFill>
              </a:rPr>
              <a:t>프로젝트 제작 목적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9" name="AutoShape 2" descr="visual 스튜디오 아이콘 - ico,png,icns,무료 아이콘 다운로드"/>
          <p:cNvSpPr>
            <a:spLocks noChangeAspect="1" noChangeArrowheads="1"/>
          </p:cNvSpPr>
          <p:nvPr/>
        </p:nvSpPr>
        <p:spPr bwMode="auto">
          <a:xfrm>
            <a:off x="155575" y="-2978"/>
            <a:ext cx="304800" cy="16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0700" y="2246440"/>
            <a:ext cx="4152218" cy="359115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672099" y="3714018"/>
            <a:ext cx="55435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장치별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센서 데이터 모니터링</a:t>
            </a:r>
            <a:endParaRPr lang="en-US" altLang="ko-KR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생산 데이터를 기반으로 한 농장 운영</a:t>
            </a:r>
            <a:endParaRPr lang="en-US" altLang="ko-KR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그 외의 활용법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6399601" y="2544115"/>
            <a:ext cx="915256" cy="220730"/>
          </a:xfrm>
          <a:prstGeom prst="rightArrow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6357324" y="2764845"/>
            <a:ext cx="915256" cy="220730"/>
          </a:xfrm>
          <a:prstGeom prst="rightArrow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526277" y="5037690"/>
            <a:ext cx="7376747" cy="521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 err="1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스마트팜에서</a:t>
            </a:r>
            <a:r>
              <a:rPr lang="ko-KR" altLang="en-US" sz="22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활용할 수 있는 </a:t>
            </a:r>
            <a:r>
              <a:rPr lang="en-US" altLang="ko-KR" sz="2200" dirty="0" err="1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IoT</a:t>
            </a:r>
            <a:r>
              <a:rPr lang="en-US" altLang="ko-KR" sz="22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200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 실습</a:t>
            </a:r>
            <a:endParaRPr lang="ko-KR" altLang="en-US" sz="2200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9506968" y="2457667"/>
            <a:ext cx="915256" cy="220730"/>
          </a:xfrm>
          <a:prstGeom prst="rightArrow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flipH="1">
            <a:off x="9455022" y="2720865"/>
            <a:ext cx="915256" cy="220730"/>
          </a:xfrm>
          <a:prstGeom prst="rightArrow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4" descr="https://cdn-icons.flaticon.com/png/512/5126/premium/5126953.png?token=exp=1652260970~hmac=5e5314700978668b04a19d8140cb14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296" y="1970048"/>
            <a:ext cx="1476373" cy="147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438" y="1997173"/>
            <a:ext cx="1362448" cy="13624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43" y="2072031"/>
            <a:ext cx="1411109" cy="141110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017440" y="6550223"/>
            <a:ext cx="44932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아이콘 출처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https</a:t>
            </a:r>
            <a:r>
              <a:rPr lang="ko-KR" altLang="en-US" sz="1400" dirty="0"/>
              <a:t>://</a:t>
            </a:r>
            <a:r>
              <a:rPr lang="ko-KR" altLang="en-US" sz="1400" dirty="0" smtClean="0"/>
              <a:t>www.flaticon.com/kr/free-icons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2973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60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accent4"/>
                </a:solidFill>
                <a:latin typeface="MS Reference Sans Serif" panose="020B0604030504040204" pitchFamily="34" charset="0"/>
              </a:rPr>
              <a:t>Smart Farm</a:t>
            </a:r>
            <a:endParaRPr lang="ko-KR" altLang="en-US" sz="1400" spc="-150" dirty="0">
              <a:solidFill>
                <a:schemeClr val="accent4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1.2	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52822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스마트팜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관리 프로그램 구성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accent4"/>
                </a:solidFill>
              </a:rPr>
              <a:t>with C# 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1" name="AutoShape 2" descr="visual 스튜디오 아이콘 - ico,png,icns,무료 아이콘 다운로드"/>
          <p:cNvSpPr>
            <a:spLocks noChangeAspect="1" noChangeArrowheads="1"/>
          </p:cNvSpPr>
          <p:nvPr/>
        </p:nvSpPr>
        <p:spPr bwMode="auto">
          <a:xfrm>
            <a:off x="155575" y="-2978"/>
            <a:ext cx="304800" cy="16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4"/>
          <a:stretch/>
        </p:blipFill>
        <p:spPr>
          <a:xfrm>
            <a:off x="2133600" y="1663700"/>
            <a:ext cx="7868430" cy="5088326"/>
          </a:xfrm>
          <a:prstGeom prst="rect">
            <a:avLst/>
          </a:prstGeom>
        </p:spPr>
      </p:pic>
      <p:pic>
        <p:nvPicPr>
          <p:cNvPr id="1026" name="Picture 2" descr="What is Localhost and how is it different from 127.0.0.1? | Dz Tech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4" t="10805" r="10221" b="-437"/>
          <a:stretch/>
        </p:blipFill>
        <p:spPr bwMode="auto">
          <a:xfrm>
            <a:off x="7626159" y="4660331"/>
            <a:ext cx="2854272" cy="160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9" t="9182" r="53488" b="898"/>
          <a:stretch/>
        </p:blipFill>
        <p:spPr>
          <a:xfrm rot="5400000">
            <a:off x="2644783" y="4613794"/>
            <a:ext cx="1432560" cy="18610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55629" y="6260594"/>
            <a:ext cx="155987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로컬 호스트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301070" y="1897221"/>
            <a:ext cx="5708722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000" dirty="0" err="1" smtClean="0"/>
              <a:t>스마트팜</a:t>
            </a:r>
            <a:r>
              <a:rPr lang="ko-KR" altLang="en-US" sz="3000" dirty="0" smtClean="0"/>
              <a:t>  관리 프로그램 구성도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40033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1600" y="158119"/>
            <a:ext cx="1060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accent4"/>
                </a:solidFill>
                <a:latin typeface="MS Reference Sans Serif" panose="020B0604030504040204" pitchFamily="34" charset="0"/>
              </a:rPr>
              <a:t>Smart Farm</a:t>
            </a:r>
            <a:endParaRPr lang="ko-KR" altLang="en-US" sz="1400" spc="-150" dirty="0">
              <a:solidFill>
                <a:schemeClr val="accent4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1.3	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52822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스마트팜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관리 프로그램 구성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accent4"/>
                </a:solidFill>
              </a:rPr>
              <a:t>with C# 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8" name="AutoShape 2" descr="visual 스튜디오 아이콘 - ico,png,icns,무료 아이콘 다운로드"/>
          <p:cNvSpPr>
            <a:spLocks noChangeAspect="1" noChangeArrowheads="1"/>
          </p:cNvSpPr>
          <p:nvPr/>
        </p:nvSpPr>
        <p:spPr bwMode="auto">
          <a:xfrm>
            <a:off x="155575" y="-2978"/>
            <a:ext cx="304800" cy="16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9245" y="1633483"/>
            <a:ext cx="62758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solidFill>
                  <a:schemeClr val="accent4"/>
                </a:solidFill>
              </a:rPr>
              <a:t>Visual Studio 2022 C#(.NETFRAMEWORK 4.7.2)</a:t>
            </a:r>
            <a:endParaRPr lang="ko-KR" altLang="en-US" sz="2200" dirty="0">
              <a:solidFill>
                <a:schemeClr val="accent4"/>
              </a:solidFill>
            </a:endParaRPr>
          </a:p>
        </p:txBody>
      </p:sp>
      <p:pic>
        <p:nvPicPr>
          <p:cNvPr id="15" name="Picture 6" descr="https://download.seaicons.com/icons/dakirby309/simply-styled/256/Microsoft-Visual-Studio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38" y="1821147"/>
            <a:ext cx="335807" cy="33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23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/>
          <p:cNvSpPr/>
          <p:nvPr/>
        </p:nvSpPr>
        <p:spPr>
          <a:xfrm>
            <a:off x="0" y="0"/>
            <a:ext cx="12192000" cy="16766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" t="10849" r="20330" b="-1752"/>
          <a:stretch/>
        </p:blipFill>
        <p:spPr>
          <a:xfrm rot="5400000">
            <a:off x="3364784" y="3015147"/>
            <a:ext cx="4209372" cy="2718726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4155243" y="2241032"/>
            <a:ext cx="2683637" cy="42381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1600" y="158119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err="1">
                <a:solidFill>
                  <a:schemeClr val="accent4"/>
                </a:solidFill>
                <a:latin typeface="MS Reference Sans Serif" panose="020B0604030504040204" pitchFamily="34" charset="0"/>
              </a:rPr>
              <a:t>Buillding</a:t>
            </a:r>
            <a:r>
              <a:rPr lang="en-US" altLang="ko-KR" sz="1400" spc="-150" dirty="0">
                <a:solidFill>
                  <a:schemeClr val="accent4"/>
                </a:solidFill>
                <a:latin typeface="MS Reference Sans Serif" panose="020B0604030504040204" pitchFamily="34" charset="0"/>
              </a:rPr>
              <a:t> management</a:t>
            </a:r>
            <a:endParaRPr lang="ko-KR" altLang="en-US" sz="1400" spc="-150" dirty="0">
              <a:solidFill>
                <a:schemeClr val="accent4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1.4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63852" y="645071"/>
            <a:ext cx="22669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Arduino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세팅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89252" y="1180991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4"/>
                </a:solidFill>
              </a:rPr>
              <a:t>센서 및 </a:t>
            </a:r>
            <a:r>
              <a:rPr lang="en-US" altLang="ko-KR" sz="1400" dirty="0" smtClean="0">
                <a:solidFill>
                  <a:schemeClr val="accent4"/>
                </a:solidFill>
              </a:rPr>
              <a:t>LCD </a:t>
            </a:r>
            <a:r>
              <a:rPr lang="ko-KR" altLang="en-US" sz="1400" dirty="0" smtClean="0">
                <a:solidFill>
                  <a:schemeClr val="accent4"/>
                </a:solidFill>
              </a:rPr>
              <a:t>화면 구성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71171" y="1661960"/>
            <a:ext cx="38811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solidFill>
                  <a:schemeClr val="accent4"/>
                </a:solidFill>
              </a:rPr>
              <a:t>Arduino IDE </a:t>
            </a:r>
            <a:r>
              <a:rPr lang="ko-KR" altLang="en-US" sz="2200" dirty="0" smtClean="0">
                <a:solidFill>
                  <a:schemeClr val="accent4"/>
                </a:solidFill>
              </a:rPr>
              <a:t>및 </a:t>
            </a:r>
            <a:r>
              <a:rPr lang="en-US" altLang="ko-KR" sz="2200" dirty="0" smtClean="0">
                <a:solidFill>
                  <a:schemeClr val="accent4"/>
                </a:solidFill>
              </a:rPr>
              <a:t>Arduino UNO</a:t>
            </a:r>
            <a:endParaRPr lang="ko-KR" altLang="en-US" sz="2200" dirty="0">
              <a:solidFill>
                <a:schemeClr val="accent4"/>
              </a:solidFill>
            </a:endParaRPr>
          </a:p>
        </p:txBody>
      </p:sp>
      <p:sp>
        <p:nvSpPr>
          <p:cNvPr id="56" name="AutoShape 4" descr="visual 스튜디오 아이콘 - ico,png,icns,무료 아이콘 다운로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7" name="Picture 2" descr="아두이노 기초 1강 - 아두이노란?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18" y="1794054"/>
            <a:ext cx="603053" cy="45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타원 57"/>
          <p:cNvSpPr/>
          <p:nvPr/>
        </p:nvSpPr>
        <p:spPr>
          <a:xfrm>
            <a:off x="5892307" y="3227789"/>
            <a:ext cx="165178" cy="1666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149123" y="3043157"/>
            <a:ext cx="1738924" cy="338554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ea typeface="+mj-ea"/>
              </a:rPr>
              <a:t>Arduino UNO</a:t>
            </a:r>
            <a:endParaRPr lang="ko-KR" altLang="en-US" sz="1600" dirty="0">
              <a:ea typeface="+mj-ea"/>
            </a:endParaRPr>
          </a:p>
        </p:txBody>
      </p:sp>
      <p:cxnSp>
        <p:nvCxnSpPr>
          <p:cNvPr id="60" name="꺾인 연결선 104"/>
          <p:cNvCxnSpPr>
            <a:stCxn id="58" idx="2"/>
            <a:endCxn id="59" idx="1"/>
          </p:cNvCxnSpPr>
          <p:nvPr/>
        </p:nvCxnSpPr>
        <p:spPr>
          <a:xfrm flipV="1">
            <a:off x="5892307" y="3212434"/>
            <a:ext cx="1256816" cy="98684"/>
          </a:xfrm>
          <a:prstGeom prst="straightConnector1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/>
          <p:cNvSpPr/>
          <p:nvPr/>
        </p:nvSpPr>
        <p:spPr>
          <a:xfrm>
            <a:off x="5558844" y="5676989"/>
            <a:ext cx="165178" cy="16665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114798" y="5599038"/>
            <a:ext cx="903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화분</a:t>
            </a:r>
            <a:endParaRPr lang="ko-KR" altLang="en-US" sz="1600" dirty="0"/>
          </a:p>
        </p:txBody>
      </p:sp>
      <p:cxnSp>
        <p:nvCxnSpPr>
          <p:cNvPr id="63" name="꺾인 연결선 98"/>
          <p:cNvCxnSpPr>
            <a:stCxn id="61" idx="6"/>
            <a:endCxn id="62" idx="1"/>
          </p:cNvCxnSpPr>
          <p:nvPr/>
        </p:nvCxnSpPr>
        <p:spPr>
          <a:xfrm>
            <a:off x="5724022" y="5760318"/>
            <a:ext cx="1390776" cy="7997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5892307" y="4276784"/>
            <a:ext cx="165178" cy="16665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111912" y="4909609"/>
            <a:ext cx="2162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전면부</a:t>
            </a:r>
            <a:r>
              <a:rPr lang="ko-KR" altLang="en-US" sz="1600" dirty="0" smtClean="0"/>
              <a:t> 모니터링 </a:t>
            </a:r>
            <a:r>
              <a:rPr lang="en-US" altLang="ko-KR" sz="1600" dirty="0" smtClean="0"/>
              <a:t>LCD</a:t>
            </a:r>
            <a:endParaRPr lang="ko-KR" altLang="en-US" sz="1600" dirty="0"/>
          </a:p>
        </p:txBody>
      </p:sp>
      <p:cxnSp>
        <p:nvCxnSpPr>
          <p:cNvPr id="66" name="꺾인 연결선 98"/>
          <p:cNvCxnSpPr>
            <a:stCxn id="64" idx="6"/>
            <a:endCxn id="65" idx="1"/>
          </p:cNvCxnSpPr>
          <p:nvPr/>
        </p:nvCxnSpPr>
        <p:spPr>
          <a:xfrm>
            <a:off x="6057485" y="4360113"/>
            <a:ext cx="1054427" cy="718773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/>
          <p:cNvSpPr/>
          <p:nvPr/>
        </p:nvSpPr>
        <p:spPr>
          <a:xfrm>
            <a:off x="4288517" y="4079415"/>
            <a:ext cx="165178" cy="16665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366156" y="4540083"/>
            <a:ext cx="1738924" cy="338554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 smtClean="0">
                <a:ea typeface="+mj-ea"/>
              </a:rPr>
              <a:t>스마트팜</a:t>
            </a:r>
            <a:r>
              <a:rPr lang="ko-KR" altLang="en-US" sz="1600" dirty="0" smtClean="0">
                <a:ea typeface="+mj-ea"/>
              </a:rPr>
              <a:t> 프레임</a:t>
            </a:r>
            <a:endParaRPr lang="ko-KR" altLang="en-US" sz="1600" dirty="0">
              <a:ea typeface="+mj-ea"/>
            </a:endParaRPr>
          </a:p>
        </p:txBody>
      </p:sp>
      <p:cxnSp>
        <p:nvCxnSpPr>
          <p:cNvPr id="69" name="꺾인 연결선 68"/>
          <p:cNvCxnSpPr>
            <a:stCxn id="68" idx="3"/>
            <a:endCxn id="67" idx="2"/>
          </p:cNvCxnSpPr>
          <p:nvPr/>
        </p:nvCxnSpPr>
        <p:spPr>
          <a:xfrm flipV="1">
            <a:off x="3105080" y="4162744"/>
            <a:ext cx="1183437" cy="54661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49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3800336" cy="769441"/>
            <a:chOff x="510077" y="2691080"/>
            <a:chExt cx="3800336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307808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 smtClean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Description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307808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 smtClean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Description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37638"/>
            <a:ext cx="64790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pc="-150" dirty="0" smtClean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2</a:t>
            </a:r>
            <a:r>
              <a:rPr lang="en-US" altLang="ko-KR" sz="72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. </a:t>
            </a:r>
            <a:r>
              <a:rPr lang="en-US" altLang="ko-KR" sz="7200" b="1" spc="-150" dirty="0" smtClean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Arduino</a:t>
            </a:r>
            <a:endParaRPr lang="ko-KR" altLang="en-US" sz="72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72530" y="3433749"/>
            <a:ext cx="7344506" cy="4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521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rcRect l="31548" t="15873" r="6151" b="48942"/>
          <a:stretch/>
        </p:blipFill>
        <p:spPr>
          <a:xfrm>
            <a:off x="8646441" y="4025227"/>
            <a:ext cx="2847029" cy="1216698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8633054" y="4014493"/>
            <a:ext cx="2860416" cy="124642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8" t="4816" r="34467"/>
          <a:stretch/>
        </p:blipFill>
        <p:spPr>
          <a:xfrm rot="5400000">
            <a:off x="2449436" y="2435108"/>
            <a:ext cx="4150124" cy="415054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36713" y="2425061"/>
            <a:ext cx="4163056" cy="417063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6766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 err="1">
                <a:solidFill>
                  <a:schemeClr val="accent4"/>
                </a:solidFill>
                <a:latin typeface="MS Reference Sans Serif" panose="020B0604030504040204" pitchFamily="34" charset="0"/>
              </a:rPr>
              <a:t>Buillding</a:t>
            </a:r>
            <a:r>
              <a:rPr lang="en-US" altLang="ko-KR" sz="1400" spc="-150" dirty="0">
                <a:solidFill>
                  <a:schemeClr val="accent4"/>
                </a:solidFill>
                <a:latin typeface="MS Reference Sans Serif" panose="020B0604030504040204" pitchFamily="34" charset="0"/>
              </a:rPr>
              <a:t> management</a:t>
            </a:r>
            <a:endParaRPr lang="ko-KR" altLang="en-US" sz="1400" spc="-150" dirty="0">
              <a:solidFill>
                <a:schemeClr val="accent4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2669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Arduino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세팅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4"/>
                </a:solidFill>
              </a:rPr>
              <a:t>센서 및 </a:t>
            </a:r>
            <a:r>
              <a:rPr lang="en-US" altLang="ko-KR" sz="1400" dirty="0" smtClean="0">
                <a:solidFill>
                  <a:schemeClr val="accent4"/>
                </a:solidFill>
              </a:rPr>
              <a:t>LCD </a:t>
            </a:r>
            <a:r>
              <a:rPr lang="ko-KR" altLang="en-US" sz="1400" dirty="0" smtClean="0">
                <a:solidFill>
                  <a:schemeClr val="accent4"/>
                </a:solidFill>
              </a:rPr>
              <a:t>화면 구성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43" name="직선 연결선 42"/>
          <p:cNvCxnSpPr>
            <a:stCxn id="55" idx="3"/>
            <a:endCxn id="44" idx="2"/>
          </p:cNvCxnSpPr>
          <p:nvPr/>
        </p:nvCxnSpPr>
        <p:spPr>
          <a:xfrm>
            <a:off x="2197602" y="3582409"/>
            <a:ext cx="1244469" cy="31869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 flipH="1" flipV="1">
            <a:off x="3297746" y="3828717"/>
            <a:ext cx="144325" cy="14476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97593" y="3413132"/>
            <a:ext cx="130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/>
              <a:t>릴레이</a:t>
            </a:r>
            <a:endParaRPr lang="ko-KR" altLang="en-US" sz="1600" dirty="0"/>
          </a:p>
        </p:txBody>
      </p:sp>
      <p:sp>
        <p:nvSpPr>
          <p:cNvPr id="71" name="TextBox 70"/>
          <p:cNvSpPr txBox="1"/>
          <p:nvPr/>
        </p:nvSpPr>
        <p:spPr>
          <a:xfrm>
            <a:off x="1271171" y="1661960"/>
            <a:ext cx="62758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solidFill>
                  <a:schemeClr val="accent4"/>
                </a:solidFill>
              </a:rPr>
              <a:t>Arduino UNO</a:t>
            </a:r>
            <a:endParaRPr lang="ko-KR" altLang="en-US" sz="2200" dirty="0">
              <a:solidFill>
                <a:schemeClr val="accent4"/>
              </a:solidFill>
            </a:endParaRPr>
          </a:p>
        </p:txBody>
      </p:sp>
      <p:sp>
        <p:nvSpPr>
          <p:cNvPr id="72" name="AutoShape 2" descr="visual 스튜디오 아이콘 - ico,png,icns,무료 아이콘 다운로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3" name="AutoShape 4" descr="visual 스튜디오 아이콘 - ico,png,icns,무료 아이콘 다운로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6" name="타원 95"/>
          <p:cNvSpPr/>
          <p:nvPr/>
        </p:nvSpPr>
        <p:spPr>
          <a:xfrm>
            <a:off x="6434309" y="3687867"/>
            <a:ext cx="165178" cy="16665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000869" y="4013264"/>
            <a:ext cx="1598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토양 습도 센서</a:t>
            </a:r>
            <a:endParaRPr lang="ko-KR" altLang="en-US" sz="1600" dirty="0"/>
          </a:p>
        </p:txBody>
      </p:sp>
      <p:cxnSp>
        <p:nvCxnSpPr>
          <p:cNvPr id="99" name="꺾인 연결선 98"/>
          <p:cNvCxnSpPr>
            <a:stCxn id="96" idx="6"/>
            <a:endCxn id="98" idx="1"/>
          </p:cNvCxnSpPr>
          <p:nvPr/>
        </p:nvCxnSpPr>
        <p:spPr>
          <a:xfrm>
            <a:off x="6599487" y="3771196"/>
            <a:ext cx="401382" cy="41134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아두이노 기초 1강 - 아두이노란?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18" y="1794054"/>
            <a:ext cx="603053" cy="45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타원 102"/>
          <p:cNvSpPr/>
          <p:nvPr/>
        </p:nvSpPr>
        <p:spPr>
          <a:xfrm>
            <a:off x="3373525" y="5568664"/>
            <a:ext cx="165178" cy="16665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29817" y="5760318"/>
            <a:ext cx="1738924" cy="338554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ea typeface="+mj-ea"/>
              </a:rPr>
              <a:t>Arduino UNO</a:t>
            </a:r>
            <a:endParaRPr lang="ko-KR" altLang="en-US" sz="1600" dirty="0">
              <a:ea typeface="+mj-ea"/>
            </a:endParaRPr>
          </a:p>
        </p:txBody>
      </p:sp>
      <p:cxnSp>
        <p:nvCxnSpPr>
          <p:cNvPr id="105" name="꺾인 연결선 104"/>
          <p:cNvCxnSpPr>
            <a:stCxn id="103" idx="2"/>
            <a:endCxn id="104" idx="3"/>
          </p:cNvCxnSpPr>
          <p:nvPr/>
        </p:nvCxnSpPr>
        <p:spPr>
          <a:xfrm flipH="1">
            <a:off x="2168741" y="5651993"/>
            <a:ext cx="1204784" cy="277602"/>
          </a:xfrm>
          <a:prstGeom prst="straightConnector1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/>
          <p:cNvSpPr/>
          <p:nvPr/>
        </p:nvSpPr>
        <p:spPr>
          <a:xfrm>
            <a:off x="5844805" y="5094261"/>
            <a:ext cx="165178" cy="16665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924095" y="5591041"/>
            <a:ext cx="2390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조도 센서</a:t>
            </a:r>
            <a:endParaRPr lang="ko-KR" altLang="en-US" sz="1600" dirty="0"/>
          </a:p>
        </p:txBody>
      </p:sp>
      <p:cxnSp>
        <p:nvCxnSpPr>
          <p:cNvPr id="111" name="꺾인 연결선 98"/>
          <p:cNvCxnSpPr>
            <a:stCxn id="109" idx="6"/>
            <a:endCxn id="110" idx="1"/>
          </p:cNvCxnSpPr>
          <p:nvPr/>
        </p:nvCxnSpPr>
        <p:spPr>
          <a:xfrm>
            <a:off x="6009983" y="5177590"/>
            <a:ext cx="914112" cy="58272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/>
          <p:cNvSpPr/>
          <p:nvPr/>
        </p:nvSpPr>
        <p:spPr>
          <a:xfrm>
            <a:off x="5927394" y="4408878"/>
            <a:ext cx="165178" cy="16665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838880" y="4615108"/>
            <a:ext cx="2162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대기 </a:t>
            </a:r>
            <a:r>
              <a:rPr lang="ko-KR" altLang="en-US" sz="1600" dirty="0" err="1" smtClean="0"/>
              <a:t>온습도</a:t>
            </a:r>
            <a:r>
              <a:rPr lang="ko-KR" altLang="en-US" sz="1600" dirty="0" smtClean="0"/>
              <a:t> 센서</a:t>
            </a:r>
            <a:endParaRPr lang="ko-KR" altLang="en-US" sz="1600" dirty="0"/>
          </a:p>
        </p:txBody>
      </p:sp>
      <p:cxnSp>
        <p:nvCxnSpPr>
          <p:cNvPr id="116" name="꺾인 연결선 98"/>
          <p:cNvCxnSpPr>
            <a:stCxn id="114" idx="6"/>
            <a:endCxn id="115" idx="1"/>
          </p:cNvCxnSpPr>
          <p:nvPr/>
        </p:nvCxnSpPr>
        <p:spPr>
          <a:xfrm>
            <a:off x="6092572" y="4492207"/>
            <a:ext cx="746308" cy="29217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4033530" y="4182541"/>
            <a:ext cx="165178" cy="16665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5" t="13839" r="14367" b="22363"/>
          <a:stretch/>
        </p:blipFill>
        <p:spPr>
          <a:xfrm>
            <a:off x="8764965" y="2024146"/>
            <a:ext cx="2552679" cy="1440168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8764965" y="1998618"/>
            <a:ext cx="2552679" cy="146569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8764965" y="3463758"/>
            <a:ext cx="2552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&lt;</a:t>
            </a:r>
            <a:r>
              <a:rPr lang="ko-KR" altLang="en-US" sz="1600" dirty="0" err="1" smtClean="0"/>
              <a:t>전면부</a:t>
            </a:r>
            <a:r>
              <a:rPr lang="ko-KR" altLang="en-US" sz="1600" dirty="0" smtClean="0"/>
              <a:t> 모니터링 </a:t>
            </a:r>
            <a:r>
              <a:rPr lang="en-US" altLang="ko-KR" sz="1600" dirty="0" smtClean="0"/>
              <a:t>LCD&gt;</a:t>
            </a:r>
            <a:endParaRPr lang="ko-KR" alt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8646441" y="5241924"/>
            <a:ext cx="2863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&lt;</a:t>
            </a:r>
            <a:r>
              <a:rPr lang="ko-KR" altLang="en-US" sz="1600" dirty="0" smtClean="0"/>
              <a:t>하단부 </a:t>
            </a:r>
            <a:r>
              <a:rPr lang="en-US" altLang="ko-KR" sz="1600" dirty="0" smtClean="0"/>
              <a:t>LED&gt;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3074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3425</TotalTime>
  <Words>522</Words>
  <Application>Microsoft Office PowerPoint</Application>
  <PresentationFormat>와이드스크린</PresentationFormat>
  <Paragraphs>141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HY헤드라인M</vt:lpstr>
      <vt:lpstr>Noto Sans CJK KR Thin</vt:lpstr>
      <vt:lpstr>THE명품고딕L</vt:lpstr>
      <vt:lpstr>나눔스퀘어라운드 Regular</vt:lpstr>
      <vt:lpstr>맑은 고딕</vt:lpstr>
      <vt:lpstr>함초롬바탕</vt:lpstr>
      <vt:lpstr>Arial</vt:lpstr>
      <vt:lpstr>Bookman Old Style</vt:lpstr>
      <vt:lpstr>MS Reference Sans Serif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차세대에너지 파트</cp:lastModifiedBy>
  <cp:revision>209</cp:revision>
  <dcterms:created xsi:type="dcterms:W3CDTF">2015-07-07T04:48:58Z</dcterms:created>
  <dcterms:modified xsi:type="dcterms:W3CDTF">2022-06-30T00:50:47Z</dcterms:modified>
</cp:coreProperties>
</file>